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81" r:id="rId6"/>
    <p:sldId id="278" r:id="rId7"/>
    <p:sldId id="280" r:id="rId8"/>
    <p:sldId id="282" r:id="rId9"/>
    <p:sldId id="279"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6-11-2016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385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6-11-2016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928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6-11-2016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6108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6-11-2016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8239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6-11-2016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42504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6-11-2016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3238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9DBACD-B86E-4029-95C4-6BB6B38E3D3F}" type="datetimeFigureOut">
              <a:rPr lang="nl-NL" smtClean="0"/>
              <a:t>6-11-2016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618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9DBACD-B86E-4029-95C4-6BB6B38E3D3F}" type="datetimeFigureOut">
              <a:rPr lang="nl-NL" smtClean="0"/>
              <a:t>6-11-2016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621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9DBACD-B86E-4029-95C4-6BB6B38E3D3F}" type="datetimeFigureOut">
              <a:rPr lang="nl-NL" smtClean="0"/>
              <a:t>6-11-2016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3270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6-11-2016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675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6-11-2016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76241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CD-B86E-4029-95C4-6BB6B38E3D3F}" type="datetimeFigureOut">
              <a:rPr lang="nl-NL" smtClean="0"/>
              <a:t>6-11-2016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70A2-0B8D-4930-BD4A-A39D45F24FC4}" type="slidenum">
              <a:rPr lang="nl-NL" smtClean="0"/>
              <a:t>‹nr.›</a:t>
            </a:fld>
            <a:endParaRPr lang="nl-NL"/>
          </a:p>
        </p:txBody>
      </p:sp>
    </p:spTree>
    <p:extLst>
      <p:ext uri="{BB962C8B-B14F-4D97-AF65-F5344CB8AC3E}">
        <p14:creationId xmlns:p14="http://schemas.microsoft.com/office/powerpoint/2010/main" val="2915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43023">
            <a:off x="492788" y="724631"/>
            <a:ext cx="3905250" cy="1771650"/>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13" name="Ondertitel 12"/>
          <p:cNvSpPr>
            <a:spLocks noGrp="1"/>
          </p:cNvSpPr>
          <p:nvPr>
            <p:ph type="subTitle" idx="1"/>
          </p:nvPr>
        </p:nvSpPr>
        <p:spPr>
          <a:xfrm>
            <a:off x="538606" y="3778270"/>
            <a:ext cx="5231219" cy="2043850"/>
          </a:xfrm>
        </p:spPr>
        <p:txBody>
          <a:bodyPr>
            <a:normAutofit fontScale="62500" lnSpcReduction="20000"/>
          </a:bodyPr>
          <a:lstStyle/>
          <a:p>
            <a:r>
              <a:rPr lang="nl-NL" sz="8800" b="1" dirty="0"/>
              <a:t>Werktuigen voor grondbewerking</a:t>
            </a:r>
          </a:p>
          <a:p>
            <a:r>
              <a:rPr lang="nl-NL" sz="8800" b="1" dirty="0"/>
              <a:t>en grondverzet</a:t>
            </a:r>
          </a:p>
        </p:txBody>
      </p:sp>
      <p:sp>
        <p:nvSpPr>
          <p:cNvPr id="15" name="Ondertitel 12"/>
          <p:cNvSpPr txBox="1">
            <a:spLocks/>
          </p:cNvSpPr>
          <p:nvPr/>
        </p:nvSpPr>
        <p:spPr>
          <a:xfrm>
            <a:off x="2778862" y="1747745"/>
            <a:ext cx="9144000" cy="204385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8800" b="1" dirty="0"/>
              <a:t>Onderhouden met  Werktuigen en machines</a:t>
            </a:r>
          </a:p>
        </p:txBody>
      </p:sp>
      <p:sp>
        <p:nvSpPr>
          <p:cNvPr id="17" name="Ondertitel 12"/>
          <p:cNvSpPr txBox="1">
            <a:spLocks/>
          </p:cNvSpPr>
          <p:nvPr/>
        </p:nvSpPr>
        <p:spPr>
          <a:xfrm>
            <a:off x="4476823" y="5040392"/>
            <a:ext cx="9144000" cy="204385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8800" b="1" dirty="0"/>
              <a:t>Onderhouden bestratingen</a:t>
            </a:r>
          </a:p>
        </p:txBody>
      </p:sp>
    </p:spTree>
    <p:extLst>
      <p:ext uri="{BB962C8B-B14F-4D97-AF65-F5344CB8AC3E}">
        <p14:creationId xmlns:p14="http://schemas.microsoft.com/office/powerpoint/2010/main" val="190041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27319" y="2110727"/>
            <a:ext cx="11100391" cy="4308872"/>
          </a:xfrm>
          <a:prstGeom prst="rect">
            <a:avLst/>
          </a:prstGeom>
          <a:noFill/>
        </p:spPr>
        <p:txBody>
          <a:bodyPr wrap="square" rtlCol="0" anchor="ctr">
            <a:spAutoFit/>
          </a:bodyPr>
          <a:lstStyle/>
          <a:p>
            <a:endParaRPr lang="nl-NL" dirty="0"/>
          </a:p>
          <a:p>
            <a:r>
              <a:rPr lang="nl-NL" sz="3200" b="1" dirty="0"/>
              <a:t>08.30u - 09.30u		Laatste voorbereiding toets</a:t>
            </a:r>
          </a:p>
          <a:p>
            <a:r>
              <a:rPr lang="nl-NL" sz="3200" b="1" dirty="0"/>
              <a:t>09.30u - 10.30u		</a:t>
            </a:r>
            <a:r>
              <a:rPr lang="nl-NL" sz="3200" b="1" dirty="0">
                <a:highlight>
                  <a:srgbClr val="00FF00"/>
                </a:highlight>
              </a:rPr>
              <a:t>Toets</a:t>
            </a:r>
          </a:p>
          <a:p>
            <a:endParaRPr lang="nl-NL" sz="3200" b="1" dirty="0"/>
          </a:p>
          <a:p>
            <a:r>
              <a:rPr lang="nl-NL" sz="3200" b="1" dirty="0"/>
              <a:t>Oriëntatie:</a:t>
            </a:r>
            <a:r>
              <a:rPr lang="nl-NL" sz="3200" dirty="0"/>
              <a:t> voorkennis activeren: “Wat weet ik nog niet!”</a:t>
            </a:r>
            <a:endParaRPr lang="nl-NL" sz="2000" u="sng" dirty="0">
              <a:solidFill>
                <a:srgbClr val="663300"/>
              </a:solidFill>
            </a:endParaRPr>
          </a:p>
          <a:p>
            <a:r>
              <a:rPr lang="nl-NL" sz="3200" b="1" dirty="0"/>
              <a:t>Aan de slag: </a:t>
            </a:r>
            <a:r>
              <a:rPr lang="nl-NL" sz="3200" dirty="0"/>
              <a:t>met twee werkvormen</a:t>
            </a:r>
            <a:endParaRPr lang="nl-NL" sz="2000" dirty="0"/>
          </a:p>
          <a:p>
            <a:r>
              <a:rPr lang="nl-NL" sz="3200" b="1" dirty="0"/>
              <a:t>Evaluatie:</a:t>
            </a:r>
            <a:r>
              <a:rPr lang="nl-NL" sz="3200" dirty="0"/>
              <a:t> alle antwoorden gevonden?</a:t>
            </a:r>
          </a:p>
          <a:p>
            <a:r>
              <a:rPr lang="nl-NL" sz="3200" b="1" dirty="0"/>
              <a:t>Transfer: </a:t>
            </a:r>
            <a:r>
              <a:rPr lang="nl-NL" sz="3200" dirty="0"/>
              <a:t>Hoe kan de docent de ervaringen gebruiken in andere 										lessen?</a:t>
            </a:r>
          </a:p>
        </p:txBody>
      </p:sp>
      <p:sp>
        <p:nvSpPr>
          <p:cNvPr id="3" name="Ondertitel 2"/>
          <p:cNvSpPr>
            <a:spLocks noGrp="1"/>
          </p:cNvSpPr>
          <p:nvPr>
            <p:ph type="subTitle" idx="1"/>
          </p:nvPr>
        </p:nvSpPr>
        <p:spPr>
          <a:xfrm>
            <a:off x="3691269" y="502810"/>
            <a:ext cx="4972493" cy="1607917"/>
          </a:xfrm>
        </p:spPr>
        <p:txBody>
          <a:bodyPr>
            <a:normAutofit/>
          </a:bodyPr>
          <a:lstStyle/>
          <a:p>
            <a:r>
              <a:rPr lang="nl-NL" sz="4800" dirty="0"/>
              <a:t>Programma</a:t>
            </a:r>
          </a:p>
          <a:p>
            <a:r>
              <a:rPr lang="nl-NL" sz="1600" dirty="0"/>
              <a:t>7 november 2016 </a:t>
            </a:r>
          </a:p>
          <a:p>
            <a:r>
              <a:rPr lang="nl-NL" sz="1600" dirty="0"/>
              <a:t>08.30u- 10.30u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094" y="549636"/>
            <a:ext cx="3028188" cy="1761744"/>
          </a:xfrm>
          <a:prstGeom prst="rect">
            <a:avLst/>
          </a:prstGeom>
        </p:spPr>
      </p:pic>
    </p:spTree>
    <p:extLst>
      <p:ext uri="{BB962C8B-B14F-4D97-AF65-F5344CB8AC3E}">
        <p14:creationId xmlns:p14="http://schemas.microsoft.com/office/powerpoint/2010/main" val="5067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61314" y="1507424"/>
            <a:ext cx="7469372" cy="821106"/>
          </a:xfrm>
        </p:spPr>
        <p:txBody>
          <a:bodyPr>
            <a:normAutofit fontScale="92500" lnSpcReduction="20000"/>
          </a:bodyPr>
          <a:lstStyle/>
          <a:p>
            <a:r>
              <a:rPr lang="nl-NL" sz="6600" b="1" dirty="0"/>
              <a:t>Doel(en) van deze les</a:t>
            </a:r>
          </a:p>
          <a:p>
            <a:endParaRPr lang="nl-NL" sz="4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3785652"/>
          </a:xfrm>
          <a:prstGeom prst="rect">
            <a:avLst/>
          </a:prstGeom>
          <a:noFill/>
        </p:spPr>
        <p:txBody>
          <a:bodyPr wrap="square" rtlCol="0">
            <a:spAutoFit/>
          </a:bodyPr>
          <a:lstStyle/>
          <a:p>
            <a:r>
              <a:rPr lang="nl-NL" sz="4800" dirty="0"/>
              <a:t>Aan het einde van deze les heb je de verschillende onderwerpen voor de toets nog een keer voorbij zien komen en besproken en heb je eigen vragen kunnen stellen.</a:t>
            </a:r>
            <a:endParaRPr lang="nl-NL" sz="2000"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000" y="-813554"/>
            <a:ext cx="3520000" cy="198000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181" y="6017318"/>
            <a:ext cx="3520000" cy="1980000"/>
          </a:xfrm>
          <a:prstGeom prst="rect">
            <a:avLst/>
          </a:prstGeom>
        </p:spPr>
      </p:pic>
    </p:spTree>
    <p:extLst>
      <p:ext uri="{BB962C8B-B14F-4D97-AF65-F5344CB8AC3E}">
        <p14:creationId xmlns:p14="http://schemas.microsoft.com/office/powerpoint/2010/main" val="19767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Oriëntatie: </a:t>
            </a:r>
            <a:r>
              <a:rPr lang="nl-NL" dirty="0"/>
              <a:t>(max. 5 minuten)</a:t>
            </a:r>
          </a:p>
          <a:p>
            <a:r>
              <a:rPr lang="nl-NL" sz="4800" dirty="0">
                <a:solidFill>
                  <a:srgbClr val="FF0000"/>
                </a:solidFill>
              </a:rPr>
              <a:t>Wat weet ik nog niet!</a:t>
            </a:r>
          </a:p>
          <a:p>
            <a:pPr algn="l"/>
            <a:endParaRPr lang="nl-NL" sz="2800" dirty="0"/>
          </a:p>
          <a:p>
            <a:r>
              <a:rPr lang="nl-NL" sz="4000" dirty="0"/>
              <a:t>Noteer per post-</a:t>
            </a:r>
            <a:r>
              <a:rPr lang="nl-NL" sz="4000" dirty="0" err="1"/>
              <a:t>it</a:t>
            </a:r>
            <a:r>
              <a:rPr lang="nl-NL" sz="4000" dirty="0"/>
              <a:t> één vraag die je graag nog beantwoord zou zien over de drie hoofdonderwerpen van de afgelopen weken. Deze vragen worden gedurende de les beantwoord door je medeleerlingen of door de docent.</a:t>
            </a:r>
          </a:p>
          <a:p>
            <a:endParaRPr lang="nl-NL" sz="2800" dirty="0"/>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82" y="590825"/>
            <a:ext cx="1394182" cy="2520000"/>
          </a:xfrm>
          <a:prstGeom prst="rect">
            <a:avLst/>
          </a:prstGeom>
        </p:spPr>
      </p:pic>
    </p:spTree>
    <p:extLst>
      <p:ext uri="{BB962C8B-B14F-4D97-AF65-F5344CB8AC3E}">
        <p14:creationId xmlns:p14="http://schemas.microsoft.com/office/powerpoint/2010/main" val="416931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Oriëntatie: </a:t>
            </a:r>
            <a:r>
              <a:rPr lang="nl-NL" dirty="0"/>
              <a:t>(max. 5 minuten)</a:t>
            </a:r>
          </a:p>
          <a:p>
            <a:r>
              <a:rPr lang="nl-NL" sz="4800" dirty="0">
                <a:solidFill>
                  <a:srgbClr val="FF0000"/>
                </a:solidFill>
              </a:rPr>
              <a:t>Wat weet ik nog niet!</a:t>
            </a:r>
          </a:p>
          <a:p>
            <a:endParaRPr lang="nl-NL" sz="2800" dirty="0"/>
          </a:p>
          <a:p>
            <a:r>
              <a:rPr lang="nl-NL" sz="2800" dirty="0"/>
              <a:t>De hoofdonderwerpen:</a:t>
            </a:r>
          </a:p>
          <a:p>
            <a:pPr algn="l"/>
            <a:r>
              <a:rPr lang="nl-NL" sz="2800" dirty="0">
                <a:highlight>
                  <a:srgbClr val="00FF00"/>
                </a:highlight>
              </a:rPr>
              <a:t>1. Onderhouden met werktuigen en machines (motoren e.d.)</a:t>
            </a:r>
          </a:p>
          <a:p>
            <a:pPr algn="l"/>
            <a:r>
              <a:rPr lang="nl-NL" sz="2800" dirty="0">
                <a:solidFill>
                  <a:schemeClr val="bg1"/>
                </a:solidFill>
                <a:highlight>
                  <a:srgbClr val="0000FF"/>
                </a:highlight>
              </a:rPr>
              <a:t>2. Onderhouden bestratingen (onkruidbestrijding, </a:t>
            </a:r>
            <a:r>
              <a:rPr lang="nl-NL" sz="2800" dirty="0" err="1">
                <a:solidFill>
                  <a:schemeClr val="bg1"/>
                </a:solidFill>
                <a:highlight>
                  <a:srgbClr val="0000FF"/>
                </a:highlight>
              </a:rPr>
              <a:t>herstraten</a:t>
            </a:r>
            <a:r>
              <a:rPr lang="nl-NL" sz="2800" dirty="0">
                <a:solidFill>
                  <a:schemeClr val="bg1"/>
                </a:solidFill>
                <a:highlight>
                  <a:srgbClr val="0000FF"/>
                </a:highlight>
              </a:rPr>
              <a:t> e.d.)</a:t>
            </a:r>
          </a:p>
          <a:p>
            <a:pPr algn="l"/>
            <a:r>
              <a:rPr lang="nl-NL" sz="2800" dirty="0">
                <a:highlight>
                  <a:srgbClr val="FF00FF"/>
                </a:highlight>
              </a:rPr>
              <a:t>3. Bodem, Machines voor grondbewerking en grondverzet (grond, profielkuil, 										frezen e.d.)</a:t>
            </a:r>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82" y="590825"/>
            <a:ext cx="1394182" cy="2520000"/>
          </a:xfrm>
          <a:prstGeom prst="rect">
            <a:avLst/>
          </a:prstGeom>
        </p:spPr>
      </p:pic>
    </p:spTree>
    <p:extLst>
      <p:ext uri="{BB962C8B-B14F-4D97-AF65-F5344CB8AC3E}">
        <p14:creationId xmlns:p14="http://schemas.microsoft.com/office/powerpoint/2010/main" val="172427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fontScale="92500" lnSpcReduction="10000"/>
          </a:bodyPr>
          <a:lstStyle/>
          <a:p>
            <a:r>
              <a:rPr lang="nl-NL" sz="4800" dirty="0"/>
              <a:t>Aan de slag: </a:t>
            </a:r>
            <a:r>
              <a:rPr lang="nl-NL" sz="2000" dirty="0"/>
              <a:t>(max. 15 minuten)</a:t>
            </a:r>
          </a:p>
          <a:p>
            <a:pPr marL="342900" indent="-342900" algn="l">
              <a:buFontTx/>
              <a:buChar char="-"/>
            </a:pPr>
            <a:r>
              <a:rPr lang="nl-NL" dirty="0"/>
              <a:t>We vormen 3 groepen van 4 personen (samenstelling is bepaald)</a:t>
            </a:r>
          </a:p>
          <a:p>
            <a:pPr marL="342900" indent="-342900" algn="l">
              <a:buFontTx/>
              <a:buChar char="-"/>
            </a:pPr>
            <a:r>
              <a:rPr lang="nl-NL" dirty="0"/>
              <a:t>In je groep voer je de opdracht uit: 	</a:t>
            </a:r>
          </a:p>
          <a:p>
            <a:pPr algn="l"/>
            <a:r>
              <a:rPr lang="nl-NL" dirty="0"/>
              <a:t>	•beantwoord zoveel mogelijk vragen</a:t>
            </a:r>
          </a:p>
          <a:p>
            <a:pPr algn="l"/>
            <a:r>
              <a:rPr lang="nl-NL" dirty="0"/>
              <a:t>	•maak zelf een keuze over welk(e) onderwerp(en) je vragen wilt 			beantwoorden</a:t>
            </a:r>
          </a:p>
          <a:p>
            <a:pPr algn="l"/>
            <a:r>
              <a:rPr lang="nl-NL" dirty="0"/>
              <a:t>	•als kaartjes over één onderwerp op zijn, kies je een ander onderwerp</a:t>
            </a:r>
          </a:p>
          <a:p>
            <a:pPr algn="l"/>
            <a:r>
              <a:rPr lang="nl-NL" dirty="0"/>
              <a:t>	•het gegeven antwoord wordt door de anderen in de groep kritisch 		beoordeeld </a:t>
            </a:r>
          </a:p>
          <a:p>
            <a:pPr algn="l"/>
            <a:r>
              <a:rPr lang="nl-NL" dirty="0"/>
              <a:t>	•is het antwoord goed bevonden, mag je het houden en leg je het 			voor je neer en deze laat je daar liggen (hebben we later nog nodig)</a:t>
            </a:r>
          </a:p>
          <a:p>
            <a:pPr algn="l"/>
            <a:r>
              <a:rPr lang="nl-NL" dirty="0"/>
              <a:t>	•</a:t>
            </a:r>
            <a:r>
              <a:rPr lang="nl-NL" dirty="0" err="1"/>
              <a:t>aIs</a:t>
            </a:r>
            <a:r>
              <a:rPr lang="nl-NL" dirty="0"/>
              <a:t> het antwoord niet voldoende is leg je het kaartje in het bakje en doet deze vraag 	nu niet meer mee</a:t>
            </a:r>
          </a:p>
          <a:p>
            <a:pPr lvl="8" algn="l"/>
            <a:r>
              <a:rPr lang="nl-NL" dirty="0"/>
              <a:t>		</a:t>
            </a:r>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309" y="1588182"/>
            <a:ext cx="2387166" cy="2232000"/>
          </a:xfrm>
          <a:prstGeom prst="rect">
            <a:avLst/>
          </a:prstGeom>
        </p:spPr>
      </p:pic>
    </p:spTree>
    <p:extLst>
      <p:ext uri="{BB962C8B-B14F-4D97-AF65-F5344CB8AC3E}">
        <p14:creationId xmlns:p14="http://schemas.microsoft.com/office/powerpoint/2010/main" val="229246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a:bodyPr>
          <a:lstStyle/>
          <a:p>
            <a:r>
              <a:rPr lang="nl-NL" sz="4800" dirty="0"/>
              <a:t>Aan de slag: </a:t>
            </a:r>
            <a:r>
              <a:rPr lang="nl-NL" sz="2000" dirty="0"/>
              <a:t>(max. 15 minuten)</a:t>
            </a:r>
          </a:p>
          <a:p>
            <a:pPr marL="342900" indent="-342900" algn="l">
              <a:buFontTx/>
              <a:buChar char="-"/>
            </a:pPr>
            <a:r>
              <a:rPr lang="nl-NL" dirty="0"/>
              <a:t>We vormen 3 groepen van ongeveer 4 personen (de experts over een onderwerp)</a:t>
            </a:r>
          </a:p>
          <a:p>
            <a:pPr marL="342900" indent="-342900" algn="l">
              <a:buFontTx/>
              <a:buChar char="-"/>
            </a:pPr>
            <a:r>
              <a:rPr lang="nl-NL" dirty="0"/>
              <a:t>In je groep voer je de opdracht uit, dit doen we klassikaal: 	</a:t>
            </a:r>
          </a:p>
          <a:p>
            <a:pPr algn="l"/>
            <a:r>
              <a:rPr lang="nl-NL" dirty="0"/>
              <a:t>	•beantwoord met de leden van jou groep zoveel mogelijk vragen over jullie 	expertise </a:t>
            </a:r>
          </a:p>
          <a:p>
            <a:pPr algn="l"/>
            <a:r>
              <a:rPr lang="nl-NL" dirty="0"/>
              <a:t>	•de docent gebruikt daarvoor de vragen die in het begin van de les door jullie zelf 	zijn genoteerd</a:t>
            </a:r>
          </a:p>
          <a:p>
            <a:pPr algn="l"/>
            <a:r>
              <a:rPr lang="nl-NL" dirty="0"/>
              <a:t>	•mochten de experts het antwoord niet (volledig) weten, kan een andere groep 	aanvullen of de docent </a:t>
            </a:r>
          </a:p>
          <a:p>
            <a:pPr algn="l"/>
            <a:r>
              <a:rPr lang="nl-NL" dirty="0"/>
              <a:t>	</a:t>
            </a:r>
          </a:p>
          <a:p>
            <a:pPr lvl="8" algn="l"/>
            <a:r>
              <a:rPr lang="nl-NL" dirty="0"/>
              <a:t>		</a:t>
            </a:r>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66216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a:bodyPr>
          <a:lstStyle/>
          <a:p>
            <a:r>
              <a:rPr lang="nl-NL" sz="4800" dirty="0"/>
              <a:t>Evaluatie </a:t>
            </a:r>
            <a:r>
              <a:rPr lang="nl-NL" sz="2000" dirty="0"/>
              <a:t>(max. 5 minuten)</a:t>
            </a:r>
          </a:p>
          <a:p>
            <a:endParaRPr lang="nl-NL" sz="2000" dirty="0"/>
          </a:p>
          <a:p>
            <a:pPr marL="342900" indent="-342900" algn="l">
              <a:buFontTx/>
              <a:buChar char="-"/>
            </a:pPr>
            <a:r>
              <a:rPr lang="nl-NL" dirty="0"/>
              <a:t>Van deze twee werkvormen, klassikaal (mondeling)</a:t>
            </a:r>
          </a:p>
          <a:p>
            <a:pPr marL="342900" indent="-342900" algn="l">
              <a:buFontTx/>
              <a:buChar char="-"/>
            </a:pPr>
            <a:endParaRPr lang="nl-NL" dirty="0"/>
          </a:p>
          <a:p>
            <a:pPr marL="342900" indent="-342900" algn="l">
              <a:buFontTx/>
              <a:buChar char="-"/>
            </a:pPr>
            <a:r>
              <a:rPr lang="nl-NL" dirty="0"/>
              <a:t>Van de docent per expertisegroep (mondeling)</a:t>
            </a:r>
          </a:p>
          <a:p>
            <a:pPr marL="342900" indent="-342900" algn="l">
              <a:buFontTx/>
              <a:buChar char="-"/>
            </a:pPr>
            <a:r>
              <a:rPr lang="nl-NL" sz="3200" dirty="0"/>
              <a:t>Geef tops en tips over: </a:t>
            </a:r>
          </a:p>
          <a:p>
            <a:pPr marL="342900" indent="-342900" algn="l">
              <a:buFontTx/>
              <a:buChar char="-"/>
            </a:pPr>
            <a:r>
              <a:rPr lang="nl-NL" dirty="0"/>
              <a:t>De manier van lesgeven</a:t>
            </a:r>
          </a:p>
          <a:p>
            <a:pPr marL="342900" indent="-342900" algn="l">
              <a:buFontTx/>
              <a:buChar char="-"/>
            </a:pPr>
            <a:r>
              <a:rPr lang="nl-NL" dirty="0"/>
              <a:t>De inhoud van de lessen</a:t>
            </a:r>
          </a:p>
          <a:p>
            <a:pPr marL="342900" indent="-342900" algn="l">
              <a:buFontTx/>
              <a:buChar char="-"/>
            </a:pPr>
            <a:r>
              <a:rPr lang="nl-NL" dirty="0"/>
              <a:t>Het gebruik van de werkvormen	</a:t>
            </a:r>
          </a:p>
          <a:p>
            <a:pPr lvl="8" algn="l"/>
            <a:r>
              <a:rPr lang="nl-NL" dirty="0"/>
              <a:t>		</a:t>
            </a:r>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08709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4248" y="923833"/>
            <a:ext cx="11238614" cy="5689618"/>
          </a:xfrm>
        </p:spPr>
        <p:txBody>
          <a:bodyPr>
            <a:normAutofit fontScale="92500" lnSpcReduction="10000"/>
          </a:bodyPr>
          <a:lstStyle/>
          <a:p>
            <a:r>
              <a:rPr lang="nl-NL" sz="4800" dirty="0"/>
              <a:t>Transfer</a:t>
            </a:r>
          </a:p>
          <a:p>
            <a:r>
              <a:rPr lang="nl-NL" sz="4800" dirty="0"/>
              <a:t>Samenwerkend leren!</a:t>
            </a:r>
          </a:p>
          <a:p>
            <a:pPr algn="l"/>
            <a:r>
              <a:rPr lang="nl-NL" sz="2800" dirty="0"/>
              <a:t>Voor de leerlingen:</a:t>
            </a:r>
          </a:p>
          <a:p>
            <a:pPr algn="l"/>
            <a:r>
              <a:rPr lang="nl-NL" sz="2800" dirty="0"/>
              <a:t>Met de werkvormen en de onderwerpen uit deze les heb je de laatste puntjes op de i kunnen zetten voor de toets. </a:t>
            </a:r>
          </a:p>
          <a:p>
            <a:pPr algn="l"/>
            <a:endParaRPr lang="nl-NL" sz="2800" dirty="0"/>
          </a:p>
          <a:p>
            <a:pPr algn="l"/>
            <a:r>
              <a:rPr lang="nl-NL" sz="2800" dirty="0"/>
              <a:t>Voor de docent:</a:t>
            </a:r>
          </a:p>
          <a:p>
            <a:pPr algn="l"/>
            <a:r>
              <a:rPr lang="nl-NL" sz="2800" dirty="0"/>
              <a:t>De tips en tops worden meegenomen in de volgende lessen en voorbereidingen daarop.</a:t>
            </a:r>
          </a:p>
          <a:p>
            <a:pPr algn="l"/>
            <a:endParaRPr lang="nl-NL" sz="2800" dirty="0"/>
          </a:p>
          <a:p>
            <a:r>
              <a:rPr lang="nl-NL" sz="4800" dirty="0"/>
              <a:t>Bedankt voor jullie samenwerking!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24415951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344</Words>
  <Application>Microsoft Office PowerPoint</Application>
  <PresentationFormat>Breedbeeld</PresentationFormat>
  <Paragraphs>77</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Goossens</dc:creator>
  <cp:lastModifiedBy>Rob Goossens</cp:lastModifiedBy>
  <cp:revision>67</cp:revision>
  <dcterms:created xsi:type="dcterms:W3CDTF">2016-05-07T15:08:17Z</dcterms:created>
  <dcterms:modified xsi:type="dcterms:W3CDTF">2016-11-06T09:14:20Z</dcterms:modified>
</cp:coreProperties>
</file>